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Arial Rounded MT Bold" panose="020F0704030504030204" pitchFamily="34" charset="0"/>
      <p:regular r:id="rId11"/>
    </p:embeddedFont>
    <p:embeddedFont>
      <p:font typeface="Calibri" panose="020F0502020204030204" pitchFamily="34" charset="0"/>
      <p:regular r:id="rId12"/>
      <p:bold r:id="rId13"/>
      <p:italic r:id="rId14"/>
      <p:boldItalic r:id="rId15"/>
    </p:embeddedFont>
    <p:embeddedFont>
      <p:font typeface="Montserrat"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37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125379"/>
            <a:ext cx="7627382" cy="2950726"/>
          </a:xfrm>
          <a:prstGeom prst="rect">
            <a:avLst/>
          </a:prstGeom>
          <a:noFill/>
          <a:ln/>
        </p:spPr>
        <p:txBody>
          <a:bodyPr wrap="square" lIns="0" tIns="0" rIns="0" bIns="0" rtlCol="0" anchor="t"/>
          <a:lstStyle/>
          <a:p>
            <a:pPr marL="0" indent="0">
              <a:lnSpc>
                <a:spcPts val="7700"/>
              </a:lnSpc>
              <a:buNone/>
            </a:pPr>
            <a:r>
              <a:rPr lang="en-US" sz="6150" b="1" dirty="0">
                <a:solidFill>
                  <a:srgbClr val="7068F4"/>
                </a:solidFill>
                <a:ea typeface="Barlow Bold" pitchFamily="34" charset="-122"/>
                <a:cs typeface="Barlow Bold" pitchFamily="34" charset="-120"/>
              </a:rPr>
              <a:t>Developing an Intelligent Chatbot with virtual assistant </a:t>
            </a:r>
            <a:endParaRPr lang="en-US" sz="6150" dirty="0"/>
          </a:p>
        </p:txBody>
      </p:sp>
      <p:sp>
        <p:nvSpPr>
          <p:cNvPr id="4" name="Text 1"/>
          <p:cNvSpPr/>
          <p:nvPr/>
        </p:nvSpPr>
        <p:spPr>
          <a:xfrm>
            <a:off x="758309" y="4401026"/>
            <a:ext cx="7627382" cy="208026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This presentation outlines a comprehensive approach to designing and developing an intelligent chatbot with virtual assistant capabilities. We will explore the key objectives, methodologies, timelines, and expected outcomes for this project, aiming to equip you with a clear understanding of the process and its essential components.</a:t>
            </a:r>
            <a:endParaRPr lang="en-US" sz="1700" dirty="0"/>
          </a:p>
        </p:txBody>
      </p:sp>
      <p:sp>
        <p:nvSpPr>
          <p:cNvPr id="5" name="Shape 2"/>
          <p:cNvSpPr/>
          <p:nvPr/>
        </p:nvSpPr>
        <p:spPr>
          <a:xfrm>
            <a:off x="758309" y="6741200"/>
            <a:ext cx="346591" cy="346591"/>
          </a:xfrm>
          <a:prstGeom prst="roundRect">
            <a:avLst>
              <a:gd name="adj" fmla="val 26380043"/>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765929" y="6748820"/>
            <a:ext cx="331351" cy="331351"/>
          </a:xfrm>
          <a:prstGeom prst="rect">
            <a:avLst/>
          </a:prstGeom>
        </p:spPr>
      </p:pic>
      <p:sp>
        <p:nvSpPr>
          <p:cNvPr id="7" name="Text 3"/>
          <p:cNvSpPr/>
          <p:nvPr/>
        </p:nvSpPr>
        <p:spPr>
          <a:xfrm>
            <a:off x="1213128" y="6725007"/>
            <a:ext cx="6876623" cy="379214"/>
          </a:xfrm>
          <a:prstGeom prst="rect">
            <a:avLst/>
          </a:prstGeom>
          <a:noFill/>
          <a:ln/>
        </p:spPr>
        <p:txBody>
          <a:bodyPr wrap="none" lIns="0" tIns="0" rIns="0" bIns="0" rtlCol="0" anchor="t"/>
          <a:lstStyle/>
          <a:p>
            <a:pPr marL="0" indent="0" algn="l">
              <a:lnSpc>
                <a:spcPts val="2950"/>
              </a:lnSpc>
              <a:buNone/>
            </a:pPr>
            <a:r>
              <a:rPr lang="en-US" sz="2100" b="1" dirty="0">
                <a:solidFill>
                  <a:srgbClr val="272525"/>
                </a:solidFill>
                <a:latin typeface="Montserrat Bold" pitchFamily="34" charset="0"/>
                <a:ea typeface="Montserrat Bold" pitchFamily="34" charset="-122"/>
                <a:cs typeface="Montserrat Bold" pitchFamily="34" charset="-120"/>
              </a:rPr>
              <a:t>by Md. </a:t>
            </a:r>
            <a:r>
              <a:rPr lang="en-US" sz="2100" b="1" dirty="0" err="1">
                <a:solidFill>
                  <a:srgbClr val="272525"/>
                </a:solidFill>
                <a:latin typeface="Montserrat Bold" pitchFamily="34" charset="0"/>
                <a:ea typeface="Montserrat Bold" pitchFamily="34" charset="-122"/>
                <a:cs typeface="Montserrat Bold" pitchFamily="34" charset="-120"/>
              </a:rPr>
              <a:t>Mahfujul</a:t>
            </a:r>
            <a:r>
              <a:rPr lang="en-US" sz="2100" b="1" dirty="0">
                <a:solidFill>
                  <a:srgbClr val="272525"/>
                </a:solidFill>
                <a:latin typeface="Montserrat Bold" pitchFamily="34" charset="0"/>
                <a:ea typeface="Montserrat Bold" pitchFamily="34" charset="-122"/>
                <a:cs typeface="Montserrat Bold" pitchFamily="34" charset="-120"/>
              </a:rPr>
              <a:t> Karim and </a:t>
            </a:r>
            <a:r>
              <a:rPr lang="en-US" sz="2100" b="1" dirty="0" err="1">
                <a:solidFill>
                  <a:srgbClr val="272525"/>
                </a:solidFill>
                <a:latin typeface="Montserrat Bold" pitchFamily="34" charset="0"/>
                <a:ea typeface="Montserrat Bold" pitchFamily="34" charset="-122"/>
                <a:cs typeface="Montserrat Bold" pitchFamily="34" charset="-120"/>
              </a:rPr>
              <a:t>Arnesha</a:t>
            </a:r>
            <a:r>
              <a:rPr lang="en-US" sz="2100" b="1" dirty="0">
                <a:solidFill>
                  <a:srgbClr val="272525"/>
                </a:solidFill>
                <a:latin typeface="Montserrat Bold" pitchFamily="34" charset="0"/>
                <a:ea typeface="Montserrat Bold" pitchFamily="34" charset="-122"/>
                <a:cs typeface="Montserrat Bold" pitchFamily="34" charset="-120"/>
              </a:rPr>
              <a:t> </a:t>
            </a:r>
            <a:r>
              <a:rPr lang="en-US" sz="2100" b="1" dirty="0" err="1">
                <a:solidFill>
                  <a:srgbClr val="272525"/>
                </a:solidFill>
                <a:latin typeface="Montserrat Bold" pitchFamily="34" charset="0"/>
                <a:ea typeface="Montserrat Bold" pitchFamily="34" charset="-122"/>
                <a:cs typeface="Montserrat Bold" pitchFamily="34" charset="-120"/>
              </a:rPr>
              <a:t>Sarker</a:t>
            </a:r>
            <a:r>
              <a:rPr lang="en-US" sz="2100" b="1" dirty="0">
                <a:solidFill>
                  <a:srgbClr val="272525"/>
                </a:solidFill>
                <a:latin typeface="Montserrat Bold" pitchFamily="34" charset="0"/>
                <a:ea typeface="Montserrat Bold" pitchFamily="34" charset="-122"/>
                <a:cs typeface="Montserrat Bold" pitchFamily="34" charset="-120"/>
              </a:rPr>
              <a:t> </a:t>
            </a:r>
            <a:r>
              <a:rPr lang="en-US" sz="2100" b="1" dirty="0" err="1">
                <a:solidFill>
                  <a:srgbClr val="272525"/>
                </a:solidFill>
                <a:latin typeface="Montserrat Bold" pitchFamily="34" charset="0"/>
                <a:ea typeface="Montserrat Bold" pitchFamily="34" charset="-122"/>
                <a:cs typeface="Montserrat Bold" pitchFamily="34" charset="-120"/>
              </a:rPr>
              <a:t>Shithi</a:t>
            </a:r>
            <a:endParaRPr lang="en-US" sz="2100" dirty="0"/>
          </a:p>
        </p:txBody>
      </p:sp>
      <p:pic>
        <p:nvPicPr>
          <p:cNvPr id="8" name="Picture 7">
            <a:extLst>
              <a:ext uri="{FF2B5EF4-FFF2-40B4-BE49-F238E27FC236}">
                <a16:creationId xmlns:a16="http://schemas.microsoft.com/office/drawing/2014/main" id="{3A98E8B2-4EF0-450E-BF3B-ECDCB516F046}"/>
              </a:ext>
            </a:extLst>
          </p:cNvPr>
          <p:cNvPicPr>
            <a:picLocks noChangeAspect="1"/>
          </p:cNvPicPr>
          <p:nvPr/>
        </p:nvPicPr>
        <p:blipFill>
          <a:blip r:embed="rId5"/>
          <a:stretch>
            <a:fillRect/>
          </a:stretch>
        </p:blipFill>
        <p:spPr>
          <a:xfrm>
            <a:off x="9143999" y="0"/>
            <a:ext cx="5486401"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3298" y="867847"/>
            <a:ext cx="5063133" cy="632936"/>
          </a:xfrm>
          <a:prstGeom prst="rect">
            <a:avLst/>
          </a:prstGeom>
          <a:noFill/>
          <a:ln/>
        </p:spPr>
        <p:txBody>
          <a:bodyPr wrap="none" lIns="0" tIns="0" rIns="0" bIns="0" rtlCol="0" anchor="t"/>
          <a:lstStyle/>
          <a:p>
            <a:pPr marL="0" indent="0">
              <a:lnSpc>
                <a:spcPts val="4950"/>
              </a:lnSpc>
              <a:buNone/>
            </a:pPr>
            <a:r>
              <a:rPr lang="en-US" sz="3950" b="1" dirty="0">
                <a:solidFill>
                  <a:srgbClr val="7068F4"/>
                </a:solidFill>
                <a:ea typeface="Barlow Bold" pitchFamily="34" charset="-122"/>
                <a:cs typeface="Barlow Bold" pitchFamily="34" charset="-120"/>
              </a:rPr>
              <a:t>Project Objectives</a:t>
            </a:r>
            <a:endParaRPr lang="en-US" sz="3950" dirty="0"/>
          </a:p>
        </p:txBody>
      </p:sp>
      <p:sp>
        <p:nvSpPr>
          <p:cNvPr id="4" name="Shape 1"/>
          <p:cNvSpPr/>
          <p:nvPr/>
        </p:nvSpPr>
        <p:spPr>
          <a:xfrm>
            <a:off x="673298" y="2005608"/>
            <a:ext cx="432792" cy="432792"/>
          </a:xfrm>
          <a:prstGeom prst="roundRect">
            <a:avLst>
              <a:gd name="adj" fmla="val 40011"/>
            </a:avLst>
          </a:prstGeom>
          <a:solidFill>
            <a:srgbClr val="EEEFF5"/>
          </a:solidFill>
          <a:ln/>
          <a:effectLst>
            <a:outerShdw blurRad="46990" dist="22860" dir="13500000" algn="bl" rotWithShape="0">
              <a:srgbClr val="FFFFFF">
                <a:alpha val="70000"/>
              </a:srgbClr>
            </a:outerShdw>
          </a:effectLst>
        </p:spPr>
      </p:sp>
      <p:sp>
        <p:nvSpPr>
          <p:cNvPr id="5" name="Text 2"/>
          <p:cNvSpPr/>
          <p:nvPr/>
        </p:nvSpPr>
        <p:spPr>
          <a:xfrm>
            <a:off x="835819" y="2070021"/>
            <a:ext cx="107633" cy="303848"/>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Barlow Bold" pitchFamily="34" charset="0"/>
                <a:ea typeface="Barlow Bold" pitchFamily="34" charset="-122"/>
                <a:cs typeface="Barlow Bold" pitchFamily="34" charset="-120"/>
              </a:rPr>
              <a:t>1</a:t>
            </a:r>
            <a:endParaRPr lang="en-US" sz="2350" dirty="0"/>
          </a:p>
        </p:txBody>
      </p:sp>
      <p:sp>
        <p:nvSpPr>
          <p:cNvPr id="6" name="Text 3"/>
          <p:cNvSpPr/>
          <p:nvPr/>
        </p:nvSpPr>
        <p:spPr>
          <a:xfrm>
            <a:off x="1298377" y="2005608"/>
            <a:ext cx="2531507" cy="316349"/>
          </a:xfrm>
          <a:prstGeom prst="rect">
            <a:avLst/>
          </a:prstGeom>
          <a:noFill/>
          <a:ln/>
        </p:spPr>
        <p:txBody>
          <a:bodyPr wrap="none" lIns="0" tIns="0" rIns="0" bIns="0" rtlCol="0" anchor="t"/>
          <a:lstStyle/>
          <a:p>
            <a:pPr marL="0" indent="0">
              <a:lnSpc>
                <a:spcPts val="2450"/>
              </a:lnSpc>
              <a:buNone/>
            </a:pPr>
            <a:r>
              <a:rPr lang="en-US" sz="1950" b="1" dirty="0">
                <a:solidFill>
                  <a:srgbClr val="272525"/>
                </a:solidFill>
                <a:latin typeface="Barlow Bold" pitchFamily="34" charset="0"/>
                <a:ea typeface="Barlow Bold" pitchFamily="34" charset="-122"/>
                <a:cs typeface="Barlow Bold" pitchFamily="34" charset="-120"/>
              </a:rPr>
              <a:t>Primary Objective</a:t>
            </a:r>
            <a:endParaRPr lang="en-US" sz="1950" dirty="0"/>
          </a:p>
        </p:txBody>
      </p:sp>
      <p:sp>
        <p:nvSpPr>
          <p:cNvPr id="7" name="Text 4"/>
          <p:cNvSpPr/>
          <p:nvPr/>
        </p:nvSpPr>
        <p:spPr>
          <a:xfrm>
            <a:off x="1298377" y="2437328"/>
            <a:ext cx="3177540" cy="1846659"/>
          </a:xfrm>
          <a:prstGeom prst="rect">
            <a:avLst/>
          </a:prstGeom>
          <a:noFill/>
          <a:ln/>
        </p:spPr>
        <p:txBody>
          <a:bodyPr wrap="square" lIns="0" tIns="0" rIns="0" bIns="0" rtlCol="0" anchor="t"/>
          <a:lstStyle/>
          <a:p>
            <a:pPr marL="0" indent="0">
              <a:lnSpc>
                <a:spcPts val="2400"/>
              </a:lnSpc>
              <a:buNone/>
            </a:pPr>
            <a:r>
              <a:rPr lang="en-US" sz="1500" dirty="0">
                <a:solidFill>
                  <a:srgbClr val="272525"/>
                </a:solidFill>
                <a:latin typeface="Montserrat" pitchFamily="34" charset="0"/>
                <a:ea typeface="Montserrat" pitchFamily="34" charset="-122"/>
                <a:cs typeface="Montserrat" pitchFamily="34" charset="-120"/>
              </a:rPr>
              <a:t>To design and develop an intelligent chatbot with virtual assistant capabilities that can interact with users in natural language and provide solutions to predefined tasks.</a:t>
            </a:r>
            <a:endParaRPr lang="en-US" sz="1500" dirty="0"/>
          </a:p>
        </p:txBody>
      </p:sp>
      <p:sp>
        <p:nvSpPr>
          <p:cNvPr id="8" name="Shape 5"/>
          <p:cNvSpPr/>
          <p:nvPr/>
        </p:nvSpPr>
        <p:spPr>
          <a:xfrm>
            <a:off x="4668203" y="2005608"/>
            <a:ext cx="432792" cy="432792"/>
          </a:xfrm>
          <a:prstGeom prst="roundRect">
            <a:avLst>
              <a:gd name="adj" fmla="val 40011"/>
            </a:avLst>
          </a:prstGeom>
          <a:solidFill>
            <a:srgbClr val="EEEFF5"/>
          </a:solidFill>
          <a:ln/>
          <a:effectLst>
            <a:outerShdw blurRad="46990" dist="22860" dir="13500000" algn="bl" rotWithShape="0">
              <a:srgbClr val="FFFFFF">
                <a:alpha val="70000"/>
              </a:srgbClr>
            </a:outerShdw>
          </a:effectLst>
        </p:spPr>
      </p:sp>
      <p:sp>
        <p:nvSpPr>
          <p:cNvPr id="9" name="Text 6"/>
          <p:cNvSpPr/>
          <p:nvPr/>
        </p:nvSpPr>
        <p:spPr>
          <a:xfrm>
            <a:off x="4799528" y="2070021"/>
            <a:ext cx="170140" cy="303848"/>
          </a:xfrm>
          <a:prstGeom prst="rect">
            <a:avLst/>
          </a:prstGeom>
          <a:noFill/>
          <a:ln/>
        </p:spPr>
        <p:txBody>
          <a:bodyPr wrap="none" lIns="0" tIns="0" rIns="0" bIns="0" rtlCol="0" anchor="t"/>
          <a:lstStyle/>
          <a:p>
            <a:pPr marL="0" indent="0" algn="ctr">
              <a:lnSpc>
                <a:spcPts val="2350"/>
              </a:lnSpc>
              <a:buNone/>
            </a:pPr>
            <a:r>
              <a:rPr lang="en-US" sz="2350" b="1" dirty="0">
                <a:solidFill>
                  <a:srgbClr val="272525"/>
                </a:solidFill>
                <a:latin typeface="Barlow Bold" pitchFamily="34" charset="0"/>
                <a:ea typeface="Barlow Bold" pitchFamily="34" charset="-122"/>
                <a:cs typeface="Barlow Bold" pitchFamily="34" charset="-120"/>
              </a:rPr>
              <a:t>2</a:t>
            </a:r>
            <a:endParaRPr lang="en-US" sz="2350" dirty="0"/>
          </a:p>
        </p:txBody>
      </p:sp>
      <p:sp>
        <p:nvSpPr>
          <p:cNvPr id="10" name="Text 7"/>
          <p:cNvSpPr/>
          <p:nvPr/>
        </p:nvSpPr>
        <p:spPr>
          <a:xfrm>
            <a:off x="5293281" y="2005608"/>
            <a:ext cx="2531507" cy="316349"/>
          </a:xfrm>
          <a:prstGeom prst="rect">
            <a:avLst/>
          </a:prstGeom>
          <a:noFill/>
          <a:ln/>
        </p:spPr>
        <p:txBody>
          <a:bodyPr wrap="none" lIns="0" tIns="0" rIns="0" bIns="0" rtlCol="0" anchor="t"/>
          <a:lstStyle/>
          <a:p>
            <a:pPr marL="0" indent="0">
              <a:lnSpc>
                <a:spcPts val="2450"/>
              </a:lnSpc>
              <a:buNone/>
            </a:pPr>
            <a:r>
              <a:rPr lang="en-US" sz="1950" b="1" dirty="0">
                <a:solidFill>
                  <a:srgbClr val="272525"/>
                </a:solidFill>
                <a:latin typeface="Barlow Bold" pitchFamily="34" charset="0"/>
                <a:ea typeface="Barlow Bold" pitchFamily="34" charset="-122"/>
                <a:cs typeface="Barlow Bold" pitchFamily="34" charset="-120"/>
              </a:rPr>
              <a:t>Specific Objectives</a:t>
            </a:r>
            <a:endParaRPr lang="en-US" sz="1950" dirty="0"/>
          </a:p>
        </p:txBody>
      </p:sp>
      <p:sp>
        <p:nvSpPr>
          <p:cNvPr id="11" name="Text 8"/>
          <p:cNvSpPr/>
          <p:nvPr/>
        </p:nvSpPr>
        <p:spPr>
          <a:xfrm>
            <a:off x="5293281" y="2437328"/>
            <a:ext cx="3177540" cy="4924425"/>
          </a:xfrm>
          <a:prstGeom prst="rect">
            <a:avLst/>
          </a:prstGeom>
          <a:noFill/>
          <a:ln/>
        </p:spPr>
        <p:txBody>
          <a:bodyPr wrap="square" lIns="0" tIns="0" rIns="0" bIns="0" rtlCol="0" anchor="t"/>
          <a:lstStyle/>
          <a:p>
            <a:pPr marL="0" indent="0">
              <a:lnSpc>
                <a:spcPts val="2400"/>
              </a:lnSpc>
              <a:buNone/>
            </a:pPr>
            <a:r>
              <a:rPr lang="en-US" sz="1500" dirty="0">
                <a:solidFill>
                  <a:srgbClr val="272525"/>
                </a:solidFill>
                <a:latin typeface="Montserrat" pitchFamily="34" charset="0"/>
                <a:ea typeface="Montserrat" pitchFamily="34" charset="-122"/>
                <a:cs typeface="Montserrat" pitchFamily="34" charset="-120"/>
              </a:rPr>
              <a:t>Integrate Natural Language Processing (NLP) techniques to understand user inputs. Implement machine learning algorithms to improve the chatbot’s responses over time. Provide a user-friendly interface that can be accessed via a web application or mobile app. Automate routine tasks such as customer support, FAQs, or personal reminders, depending on the chatbot's intended purpose. Improve user engagement through dynamic and personalized interactions.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0171" y="544949"/>
            <a:ext cx="7856458" cy="1210151"/>
          </a:xfrm>
          <a:prstGeom prst="rect">
            <a:avLst/>
          </a:prstGeom>
          <a:noFill/>
          <a:ln/>
        </p:spPr>
        <p:txBody>
          <a:bodyPr wrap="square" lIns="0" tIns="0" rIns="0" bIns="0" rtlCol="0" anchor="t"/>
          <a:lstStyle/>
          <a:p>
            <a:pPr marL="0" indent="0">
              <a:lnSpc>
                <a:spcPts val="4750"/>
              </a:lnSpc>
              <a:buNone/>
            </a:pPr>
            <a:r>
              <a:rPr lang="en-US" sz="3800" b="1" dirty="0">
                <a:solidFill>
                  <a:srgbClr val="7068F4"/>
                </a:solidFill>
                <a:latin typeface="Barlow Bold" pitchFamily="34" charset="0"/>
                <a:ea typeface="Barlow Bold" pitchFamily="34" charset="-122"/>
                <a:cs typeface="Barlow Bold" pitchFamily="34" charset="-120"/>
              </a:rPr>
              <a:t>Methodology: Requirements Gathering and Design</a:t>
            </a:r>
            <a:endParaRPr lang="en-US" sz="3800" dirty="0"/>
          </a:p>
        </p:txBody>
      </p:sp>
      <p:sp>
        <p:nvSpPr>
          <p:cNvPr id="4" name="Shape 1"/>
          <p:cNvSpPr/>
          <p:nvPr/>
        </p:nvSpPr>
        <p:spPr>
          <a:xfrm>
            <a:off x="6394609" y="2030968"/>
            <a:ext cx="22860" cy="5653564"/>
          </a:xfrm>
          <a:prstGeom prst="roundRect">
            <a:avLst>
              <a:gd name="adj" fmla="val 724276"/>
            </a:avLst>
          </a:prstGeom>
          <a:solidFill>
            <a:srgbClr val="C1C3D0"/>
          </a:solidFill>
          <a:ln/>
        </p:spPr>
      </p:sp>
      <p:sp>
        <p:nvSpPr>
          <p:cNvPr id="5" name="Shape 2"/>
          <p:cNvSpPr/>
          <p:nvPr/>
        </p:nvSpPr>
        <p:spPr>
          <a:xfrm>
            <a:off x="6590109" y="2433399"/>
            <a:ext cx="643771" cy="22860"/>
          </a:xfrm>
          <a:prstGeom prst="roundRect">
            <a:avLst>
              <a:gd name="adj" fmla="val 724276"/>
            </a:avLst>
          </a:prstGeom>
          <a:solidFill>
            <a:srgbClr val="C1C3D0"/>
          </a:solidFill>
          <a:ln/>
        </p:spPr>
      </p:sp>
      <p:sp>
        <p:nvSpPr>
          <p:cNvPr id="6" name="Shape 3"/>
          <p:cNvSpPr/>
          <p:nvPr/>
        </p:nvSpPr>
        <p:spPr>
          <a:xfrm>
            <a:off x="6199108" y="2237899"/>
            <a:ext cx="413861" cy="413861"/>
          </a:xfrm>
          <a:prstGeom prst="roundRect">
            <a:avLst>
              <a:gd name="adj" fmla="val 40006"/>
            </a:avLst>
          </a:prstGeom>
          <a:solidFill>
            <a:srgbClr val="EEEFF5"/>
          </a:solidFill>
          <a:ln/>
          <a:effectLst>
            <a:outerShdw blurRad="45720" dist="22860" dir="13500000" algn="bl" rotWithShape="0">
              <a:srgbClr val="FFFFFF">
                <a:alpha val="70000"/>
              </a:srgbClr>
            </a:outerShdw>
          </a:effectLst>
        </p:spPr>
      </p:sp>
      <p:sp>
        <p:nvSpPr>
          <p:cNvPr id="7" name="Text 4"/>
          <p:cNvSpPr/>
          <p:nvPr/>
        </p:nvSpPr>
        <p:spPr>
          <a:xfrm>
            <a:off x="6354604" y="2299573"/>
            <a:ext cx="102870" cy="290513"/>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Barlow Bold" pitchFamily="34" charset="0"/>
                <a:ea typeface="Barlow Bold" pitchFamily="34" charset="-122"/>
                <a:cs typeface="Barlow Bold" pitchFamily="34" charset="-120"/>
              </a:rPr>
              <a:t>1</a:t>
            </a:r>
            <a:endParaRPr lang="en-US" sz="2250" dirty="0"/>
          </a:p>
        </p:txBody>
      </p:sp>
      <p:sp>
        <p:nvSpPr>
          <p:cNvPr id="8" name="Text 5"/>
          <p:cNvSpPr/>
          <p:nvPr/>
        </p:nvSpPr>
        <p:spPr>
          <a:xfrm>
            <a:off x="7417832" y="2214920"/>
            <a:ext cx="2696885" cy="30253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ea typeface="Barlow Bold" pitchFamily="34" charset="-122"/>
                <a:cs typeface="Barlow Bold" pitchFamily="34" charset="-120"/>
              </a:rPr>
              <a:t>Define Chatbot’s Purpose</a:t>
            </a:r>
            <a:endParaRPr lang="en-US" sz="1900" dirty="0"/>
          </a:p>
        </p:txBody>
      </p:sp>
      <p:sp>
        <p:nvSpPr>
          <p:cNvPr id="9" name="Text 6"/>
          <p:cNvSpPr/>
          <p:nvPr/>
        </p:nvSpPr>
        <p:spPr>
          <a:xfrm>
            <a:off x="7417832" y="2627828"/>
            <a:ext cx="6568797" cy="882968"/>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Montserrat" pitchFamily="34" charset="0"/>
                <a:ea typeface="Montserrat" pitchFamily="34" charset="-122"/>
                <a:cs typeface="Montserrat" pitchFamily="34" charset="-120"/>
              </a:rPr>
              <a:t>Understand the target users and use case (e.g., customer service, virtual assistant, healthcare), ensuring the chatbot aligns with specific user needs and industry requirements.</a:t>
            </a:r>
            <a:endParaRPr lang="en-US" sz="1400" dirty="0"/>
          </a:p>
        </p:txBody>
      </p:sp>
      <p:sp>
        <p:nvSpPr>
          <p:cNvPr id="10" name="Shape 7"/>
          <p:cNvSpPr/>
          <p:nvPr/>
        </p:nvSpPr>
        <p:spPr>
          <a:xfrm>
            <a:off x="6590109" y="4281130"/>
            <a:ext cx="643771" cy="22860"/>
          </a:xfrm>
          <a:prstGeom prst="roundRect">
            <a:avLst>
              <a:gd name="adj" fmla="val 724276"/>
            </a:avLst>
          </a:prstGeom>
          <a:solidFill>
            <a:srgbClr val="C1C3D0"/>
          </a:solidFill>
          <a:ln/>
        </p:spPr>
      </p:sp>
      <p:sp>
        <p:nvSpPr>
          <p:cNvPr id="11" name="Shape 8"/>
          <p:cNvSpPr/>
          <p:nvPr/>
        </p:nvSpPr>
        <p:spPr>
          <a:xfrm>
            <a:off x="6199108" y="4085630"/>
            <a:ext cx="413861" cy="413861"/>
          </a:xfrm>
          <a:prstGeom prst="roundRect">
            <a:avLst>
              <a:gd name="adj" fmla="val 40006"/>
            </a:avLst>
          </a:prstGeom>
          <a:solidFill>
            <a:srgbClr val="EEEFF5"/>
          </a:solidFill>
          <a:ln/>
          <a:effectLst>
            <a:outerShdw blurRad="45720" dist="22860" dir="13500000" algn="bl" rotWithShape="0">
              <a:srgbClr val="FFFFFF">
                <a:alpha val="70000"/>
              </a:srgbClr>
            </a:outerShdw>
          </a:effectLst>
        </p:spPr>
      </p:sp>
      <p:sp>
        <p:nvSpPr>
          <p:cNvPr id="12" name="Text 9"/>
          <p:cNvSpPr/>
          <p:nvPr/>
        </p:nvSpPr>
        <p:spPr>
          <a:xfrm>
            <a:off x="6324719" y="4147304"/>
            <a:ext cx="162639" cy="290513"/>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Barlow Bold" pitchFamily="34" charset="0"/>
                <a:ea typeface="Barlow Bold" pitchFamily="34" charset="-122"/>
                <a:cs typeface="Barlow Bold" pitchFamily="34" charset="-120"/>
              </a:rPr>
              <a:t>2</a:t>
            </a:r>
            <a:endParaRPr lang="en-US" sz="2250" dirty="0"/>
          </a:p>
        </p:txBody>
      </p:sp>
      <p:sp>
        <p:nvSpPr>
          <p:cNvPr id="13" name="Text 10"/>
          <p:cNvSpPr/>
          <p:nvPr/>
        </p:nvSpPr>
        <p:spPr>
          <a:xfrm>
            <a:off x="7417832" y="4062651"/>
            <a:ext cx="2420541" cy="30253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ea typeface="Barlow Bold" pitchFamily="34" charset="-122"/>
                <a:cs typeface="Barlow Bold" pitchFamily="34" charset="-120"/>
              </a:rPr>
              <a:t>User Flow Design</a:t>
            </a:r>
            <a:endParaRPr lang="en-US" sz="1900" dirty="0"/>
          </a:p>
        </p:txBody>
      </p:sp>
      <p:sp>
        <p:nvSpPr>
          <p:cNvPr id="14" name="Text 11"/>
          <p:cNvSpPr/>
          <p:nvPr/>
        </p:nvSpPr>
        <p:spPr>
          <a:xfrm>
            <a:off x="7417832" y="4475559"/>
            <a:ext cx="6568797" cy="882968"/>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Montserrat" pitchFamily="34" charset="0"/>
                <a:ea typeface="Montserrat" pitchFamily="34" charset="-122"/>
                <a:cs typeface="Montserrat" pitchFamily="34" charset="-120"/>
              </a:rPr>
              <a:t>Create detailed conversational paths and workflows, mapping out anticipated user interactions and the bot's responses at each stage, considering potential questions, requests, and user intents.</a:t>
            </a:r>
            <a:endParaRPr lang="en-US" sz="1400" dirty="0"/>
          </a:p>
        </p:txBody>
      </p:sp>
      <p:sp>
        <p:nvSpPr>
          <p:cNvPr id="15" name="Shape 12"/>
          <p:cNvSpPr/>
          <p:nvPr/>
        </p:nvSpPr>
        <p:spPr>
          <a:xfrm>
            <a:off x="6590109" y="6128861"/>
            <a:ext cx="643771" cy="22860"/>
          </a:xfrm>
          <a:prstGeom prst="roundRect">
            <a:avLst>
              <a:gd name="adj" fmla="val 724276"/>
            </a:avLst>
          </a:prstGeom>
          <a:solidFill>
            <a:srgbClr val="C1C3D0"/>
          </a:solidFill>
          <a:ln/>
        </p:spPr>
      </p:sp>
      <p:sp>
        <p:nvSpPr>
          <p:cNvPr id="16" name="Shape 13"/>
          <p:cNvSpPr/>
          <p:nvPr/>
        </p:nvSpPr>
        <p:spPr>
          <a:xfrm>
            <a:off x="6199108" y="5933361"/>
            <a:ext cx="413861" cy="413861"/>
          </a:xfrm>
          <a:prstGeom prst="roundRect">
            <a:avLst>
              <a:gd name="adj" fmla="val 40006"/>
            </a:avLst>
          </a:prstGeom>
          <a:solidFill>
            <a:srgbClr val="EEEFF5"/>
          </a:solidFill>
          <a:ln/>
          <a:effectLst>
            <a:outerShdw blurRad="45720" dist="22860" dir="13500000" algn="bl" rotWithShape="0">
              <a:srgbClr val="FFFFFF">
                <a:alpha val="70000"/>
              </a:srgbClr>
            </a:outerShdw>
          </a:effectLst>
        </p:spPr>
      </p:sp>
      <p:sp>
        <p:nvSpPr>
          <p:cNvPr id="17" name="Text 14"/>
          <p:cNvSpPr/>
          <p:nvPr/>
        </p:nvSpPr>
        <p:spPr>
          <a:xfrm>
            <a:off x="6327577" y="5995035"/>
            <a:ext cx="156924" cy="290513"/>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Barlow Bold" pitchFamily="34" charset="0"/>
                <a:ea typeface="Barlow Bold" pitchFamily="34" charset="-122"/>
                <a:cs typeface="Barlow Bold" pitchFamily="34" charset="-120"/>
              </a:rPr>
              <a:t>3</a:t>
            </a:r>
            <a:endParaRPr lang="en-US" sz="2250" dirty="0"/>
          </a:p>
        </p:txBody>
      </p:sp>
      <p:sp>
        <p:nvSpPr>
          <p:cNvPr id="18" name="Text 15"/>
          <p:cNvSpPr/>
          <p:nvPr/>
        </p:nvSpPr>
        <p:spPr>
          <a:xfrm>
            <a:off x="7417832" y="5910382"/>
            <a:ext cx="2969300" cy="30253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ea typeface="Barlow Bold" pitchFamily="34" charset="-122"/>
                <a:cs typeface="Barlow Bold" pitchFamily="34" charset="-120"/>
              </a:rPr>
              <a:t>Technology Stack Selection</a:t>
            </a:r>
            <a:endParaRPr lang="en-US" sz="1900" dirty="0"/>
          </a:p>
        </p:txBody>
      </p:sp>
      <p:sp>
        <p:nvSpPr>
          <p:cNvPr id="19" name="Text 16"/>
          <p:cNvSpPr/>
          <p:nvPr/>
        </p:nvSpPr>
        <p:spPr>
          <a:xfrm>
            <a:off x="7417832" y="6323290"/>
            <a:ext cx="6568797" cy="1177290"/>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Montserrat" pitchFamily="34" charset="0"/>
                <a:ea typeface="Montserrat" pitchFamily="34" charset="-122"/>
                <a:cs typeface="Montserrat" pitchFamily="34" charset="-120"/>
              </a:rPr>
              <a:t>Choose appropriate tools for NLP (e.g., Dialogflow, Rasa), programming languages (e.g., Python, JavaScript), and platforms for deployment (e.g., web app, mobile), considering project requirements and resource availability.</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2114" y="568285"/>
            <a:ext cx="5430083" cy="678775"/>
          </a:xfrm>
          <a:prstGeom prst="rect">
            <a:avLst/>
          </a:prstGeom>
          <a:noFill/>
          <a:ln/>
        </p:spPr>
        <p:txBody>
          <a:bodyPr wrap="none" lIns="0" tIns="0" rIns="0" bIns="0" rtlCol="0" anchor="t"/>
          <a:lstStyle/>
          <a:p>
            <a:pPr marL="0" indent="0">
              <a:lnSpc>
                <a:spcPts val="5300"/>
              </a:lnSpc>
              <a:buNone/>
            </a:pPr>
            <a:r>
              <a:rPr lang="en-US" sz="4250" b="1" dirty="0">
                <a:solidFill>
                  <a:srgbClr val="7068F4"/>
                </a:solidFill>
                <a:latin typeface="Barlow Bold" pitchFamily="34" charset="0"/>
                <a:ea typeface="Barlow Bold" pitchFamily="34" charset="-122"/>
                <a:cs typeface="Barlow Bold" pitchFamily="34" charset="-120"/>
              </a:rPr>
              <a:t>Development Phase</a:t>
            </a:r>
            <a:endParaRPr lang="en-US" sz="4250" dirty="0"/>
          </a:p>
        </p:txBody>
      </p:sp>
      <p:sp>
        <p:nvSpPr>
          <p:cNvPr id="3" name="Text 1"/>
          <p:cNvSpPr/>
          <p:nvPr/>
        </p:nvSpPr>
        <p:spPr>
          <a:xfrm>
            <a:off x="722114" y="1762839"/>
            <a:ext cx="2714982" cy="339328"/>
          </a:xfrm>
          <a:prstGeom prst="rect">
            <a:avLst/>
          </a:prstGeom>
          <a:noFill/>
          <a:ln/>
        </p:spPr>
        <p:txBody>
          <a:bodyPr wrap="none" lIns="0" tIns="0" rIns="0" bIns="0" rtlCol="0" anchor="t"/>
          <a:lstStyle/>
          <a:p>
            <a:pPr marL="0" indent="0">
              <a:lnSpc>
                <a:spcPts val="2650"/>
              </a:lnSpc>
              <a:buNone/>
            </a:pPr>
            <a:r>
              <a:rPr lang="en-US" sz="2100" b="1" dirty="0">
                <a:solidFill>
                  <a:srgbClr val="7068F4"/>
                </a:solidFill>
                <a:latin typeface="Barlow Bold" pitchFamily="34" charset="0"/>
                <a:ea typeface="Barlow Bold" pitchFamily="34" charset="-122"/>
                <a:cs typeface="Barlow Bold" pitchFamily="34" charset="-120"/>
              </a:rPr>
              <a:t>NLP Integration</a:t>
            </a:r>
            <a:endParaRPr lang="en-US" sz="2100" dirty="0"/>
          </a:p>
        </p:txBody>
      </p:sp>
      <p:sp>
        <p:nvSpPr>
          <p:cNvPr id="4" name="Text 2"/>
          <p:cNvSpPr/>
          <p:nvPr/>
        </p:nvSpPr>
        <p:spPr>
          <a:xfrm>
            <a:off x="722114" y="2308503"/>
            <a:ext cx="4059317" cy="1980248"/>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Montserrat" pitchFamily="34" charset="0"/>
                <a:ea typeface="Montserrat" pitchFamily="34" charset="-122"/>
                <a:cs typeface="Montserrat" pitchFamily="34" charset="-120"/>
              </a:rPr>
              <a:t>Utilize NLP libraries and APIs (e.g., spaCy, NLTK, or GPT) to process and interpret user input, enabling the chatbot to understand natural language and extract relevant information from user queries.</a:t>
            </a:r>
            <a:endParaRPr lang="en-US" sz="1600" dirty="0"/>
          </a:p>
        </p:txBody>
      </p:sp>
      <p:sp>
        <p:nvSpPr>
          <p:cNvPr id="5" name="Text 3"/>
          <p:cNvSpPr/>
          <p:nvPr/>
        </p:nvSpPr>
        <p:spPr>
          <a:xfrm>
            <a:off x="722114" y="4474369"/>
            <a:ext cx="4059317" cy="990124"/>
          </a:xfrm>
          <a:prstGeom prst="rect">
            <a:avLst/>
          </a:prstGeom>
          <a:noFill/>
          <a:ln/>
        </p:spPr>
        <p:txBody>
          <a:bodyPr wrap="square" lIns="0" tIns="0" rIns="0" bIns="0" rtlCol="0" anchor="t"/>
          <a:lstStyle/>
          <a:p>
            <a:pPr marL="342900" indent="-342900" algn="l">
              <a:lnSpc>
                <a:spcPts val="2550"/>
              </a:lnSpc>
              <a:buSzPct val="100000"/>
              <a:buFont typeface="+mj-lt"/>
              <a:buAutoNum type="arabicPeriod"/>
            </a:pPr>
            <a:r>
              <a:rPr lang="en-US" sz="1600" dirty="0">
                <a:solidFill>
                  <a:srgbClr val="272525"/>
                </a:solidFill>
                <a:latin typeface="Montserrat" pitchFamily="34" charset="0"/>
                <a:ea typeface="Montserrat" pitchFamily="34" charset="-122"/>
                <a:cs typeface="Montserrat" pitchFamily="34" charset="-120"/>
              </a:rPr>
              <a:t>Intent Recognition: Identify the user's goal or intent behind their query.</a:t>
            </a:r>
            <a:endParaRPr lang="en-US" sz="1600" dirty="0"/>
          </a:p>
        </p:txBody>
      </p:sp>
      <p:sp>
        <p:nvSpPr>
          <p:cNvPr id="6" name="Text 4"/>
          <p:cNvSpPr/>
          <p:nvPr/>
        </p:nvSpPr>
        <p:spPr>
          <a:xfrm>
            <a:off x="722114" y="5536644"/>
            <a:ext cx="4059317" cy="990124"/>
          </a:xfrm>
          <a:prstGeom prst="rect">
            <a:avLst/>
          </a:prstGeom>
          <a:noFill/>
          <a:ln/>
        </p:spPr>
        <p:txBody>
          <a:bodyPr wrap="square" lIns="0" tIns="0" rIns="0" bIns="0" rtlCol="0" anchor="t"/>
          <a:lstStyle/>
          <a:p>
            <a:pPr marL="342900" indent="-342900" algn="l">
              <a:lnSpc>
                <a:spcPts val="2550"/>
              </a:lnSpc>
              <a:buSzPct val="100000"/>
              <a:buFont typeface="+mj-lt"/>
              <a:buAutoNum type="arabicPeriod" startAt="2"/>
            </a:pPr>
            <a:r>
              <a:rPr lang="en-US" sz="1600" dirty="0">
                <a:solidFill>
                  <a:srgbClr val="272525"/>
                </a:solidFill>
                <a:latin typeface="Montserrat" pitchFamily="34" charset="0"/>
                <a:ea typeface="Montserrat" pitchFamily="34" charset="-122"/>
                <a:cs typeface="Montserrat" pitchFamily="34" charset="-120"/>
              </a:rPr>
              <a:t>Entity Extraction: Extract specific entities (e.g., dates, names, locations) from user input.</a:t>
            </a:r>
            <a:endParaRPr lang="en-US" sz="1600" dirty="0"/>
          </a:p>
        </p:txBody>
      </p:sp>
      <p:sp>
        <p:nvSpPr>
          <p:cNvPr id="7" name="Text 5"/>
          <p:cNvSpPr/>
          <p:nvPr/>
        </p:nvSpPr>
        <p:spPr>
          <a:xfrm>
            <a:off x="722114" y="6598920"/>
            <a:ext cx="4059317" cy="990124"/>
          </a:xfrm>
          <a:prstGeom prst="rect">
            <a:avLst/>
          </a:prstGeom>
          <a:noFill/>
          <a:ln/>
        </p:spPr>
        <p:txBody>
          <a:bodyPr wrap="square" lIns="0" tIns="0" rIns="0" bIns="0" rtlCol="0" anchor="t"/>
          <a:lstStyle/>
          <a:p>
            <a:pPr marL="342900" indent="-342900" algn="l">
              <a:lnSpc>
                <a:spcPts val="2550"/>
              </a:lnSpc>
              <a:buSzPct val="100000"/>
              <a:buFont typeface="+mj-lt"/>
              <a:buAutoNum type="arabicPeriod" startAt="3"/>
            </a:pPr>
            <a:r>
              <a:rPr lang="en-US" sz="1600" dirty="0">
                <a:solidFill>
                  <a:srgbClr val="272525"/>
                </a:solidFill>
                <a:latin typeface="Montserrat" pitchFamily="34" charset="0"/>
                <a:ea typeface="Montserrat" pitchFamily="34" charset="-122"/>
                <a:cs typeface="Montserrat" pitchFamily="34" charset="-120"/>
              </a:rPr>
              <a:t>Sentiment Analysis: Analyze the emotional tone or sentiment expressed by the user.</a:t>
            </a:r>
            <a:endParaRPr lang="en-US" sz="1600" dirty="0"/>
          </a:p>
        </p:txBody>
      </p:sp>
      <p:sp>
        <p:nvSpPr>
          <p:cNvPr id="8" name="Text 6"/>
          <p:cNvSpPr/>
          <p:nvPr/>
        </p:nvSpPr>
        <p:spPr>
          <a:xfrm>
            <a:off x="5292447" y="1762839"/>
            <a:ext cx="2714982" cy="339328"/>
          </a:xfrm>
          <a:prstGeom prst="rect">
            <a:avLst/>
          </a:prstGeom>
          <a:noFill/>
          <a:ln/>
        </p:spPr>
        <p:txBody>
          <a:bodyPr wrap="none" lIns="0" tIns="0" rIns="0" bIns="0" rtlCol="0" anchor="t"/>
          <a:lstStyle/>
          <a:p>
            <a:pPr marL="0" indent="0">
              <a:lnSpc>
                <a:spcPts val="2650"/>
              </a:lnSpc>
              <a:buNone/>
            </a:pPr>
            <a:r>
              <a:rPr lang="en-US" sz="2100" b="1" dirty="0">
                <a:solidFill>
                  <a:srgbClr val="7068F4"/>
                </a:solidFill>
                <a:ea typeface="Barlow Bold" pitchFamily="34" charset="-122"/>
                <a:cs typeface="Barlow Bold" pitchFamily="34" charset="-120"/>
              </a:rPr>
              <a:t>Bot Framework Setup</a:t>
            </a:r>
            <a:endParaRPr lang="en-US" sz="2100" dirty="0"/>
          </a:p>
        </p:txBody>
      </p:sp>
      <p:sp>
        <p:nvSpPr>
          <p:cNvPr id="9" name="Text 7"/>
          <p:cNvSpPr/>
          <p:nvPr/>
        </p:nvSpPr>
        <p:spPr>
          <a:xfrm>
            <a:off x="5292447" y="2308503"/>
            <a:ext cx="4059317" cy="1650206"/>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Montserrat" pitchFamily="34" charset="0"/>
                <a:ea typeface="Montserrat" pitchFamily="34" charset="-122"/>
                <a:cs typeface="Montserrat" pitchFamily="34" charset="-120"/>
              </a:rPr>
              <a:t>Leverage bot development platforms like Rasa or Dialogflow to build and train the bot, providing a framework for managing conversational flows, intents, and entities.</a:t>
            </a:r>
            <a:endParaRPr lang="en-US" sz="1600" dirty="0"/>
          </a:p>
        </p:txBody>
      </p:sp>
      <p:sp>
        <p:nvSpPr>
          <p:cNvPr id="10" name="Text 8"/>
          <p:cNvSpPr/>
          <p:nvPr/>
        </p:nvSpPr>
        <p:spPr>
          <a:xfrm>
            <a:off x="9862780" y="1762839"/>
            <a:ext cx="2714982" cy="339328"/>
          </a:xfrm>
          <a:prstGeom prst="rect">
            <a:avLst/>
          </a:prstGeom>
          <a:noFill/>
          <a:ln/>
        </p:spPr>
        <p:txBody>
          <a:bodyPr wrap="none" lIns="0" tIns="0" rIns="0" bIns="0" rtlCol="0" anchor="t"/>
          <a:lstStyle/>
          <a:p>
            <a:pPr marL="0" indent="0">
              <a:lnSpc>
                <a:spcPts val="2650"/>
              </a:lnSpc>
              <a:buNone/>
            </a:pPr>
            <a:r>
              <a:rPr lang="en-US" sz="2100" b="1" dirty="0">
                <a:solidFill>
                  <a:srgbClr val="7068F4"/>
                </a:solidFill>
                <a:latin typeface="Barlow Bold" pitchFamily="34" charset="0"/>
                <a:ea typeface="Barlow Bold" pitchFamily="34" charset="-122"/>
                <a:cs typeface="Barlow Bold" pitchFamily="34" charset="-120"/>
              </a:rPr>
              <a:t>Machine Learning</a:t>
            </a:r>
            <a:endParaRPr lang="en-US" sz="2100" dirty="0"/>
          </a:p>
        </p:txBody>
      </p:sp>
      <p:sp>
        <p:nvSpPr>
          <p:cNvPr id="11" name="Text 9"/>
          <p:cNvSpPr/>
          <p:nvPr/>
        </p:nvSpPr>
        <p:spPr>
          <a:xfrm>
            <a:off x="9862780" y="2308503"/>
            <a:ext cx="4059317" cy="2640330"/>
          </a:xfrm>
          <a:prstGeom prst="rect">
            <a:avLst/>
          </a:prstGeom>
          <a:noFill/>
          <a:ln/>
        </p:spPr>
        <p:txBody>
          <a:bodyPr wrap="square" lIns="0" tIns="0" rIns="0" bIns="0" rtlCol="0" anchor="t"/>
          <a:lstStyle/>
          <a:p>
            <a:pPr marL="0" indent="0">
              <a:lnSpc>
                <a:spcPts val="2550"/>
              </a:lnSpc>
              <a:buNone/>
            </a:pPr>
            <a:r>
              <a:rPr lang="en-US" sz="1600" dirty="0">
                <a:solidFill>
                  <a:srgbClr val="272525"/>
                </a:solidFill>
                <a:latin typeface="Montserrat" pitchFamily="34" charset="0"/>
                <a:ea typeface="Montserrat" pitchFamily="34" charset="-122"/>
                <a:cs typeface="Montserrat" pitchFamily="34" charset="-120"/>
              </a:rPr>
              <a:t>Apply machine learning techniques (e.g., supervised learning, reinforcement learning) to continuously improve the chatbot's responses based on user interactions, enabling it to learn from user feedback and provide more accurate and personalized answers over time.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9017" y="719138"/>
            <a:ext cx="5594390" cy="666393"/>
          </a:xfrm>
          <a:prstGeom prst="rect">
            <a:avLst/>
          </a:prstGeom>
          <a:noFill/>
          <a:ln/>
        </p:spPr>
        <p:txBody>
          <a:bodyPr wrap="none" lIns="0" tIns="0" rIns="0" bIns="0" rtlCol="0" anchor="t"/>
          <a:lstStyle/>
          <a:p>
            <a:pPr marL="0" indent="0">
              <a:lnSpc>
                <a:spcPts val="5200"/>
              </a:lnSpc>
              <a:buNone/>
            </a:pPr>
            <a:r>
              <a:rPr lang="en-US" sz="4150" b="1" dirty="0">
                <a:solidFill>
                  <a:srgbClr val="7068F4"/>
                </a:solidFill>
                <a:latin typeface="Barlow Bold" pitchFamily="34" charset="0"/>
                <a:ea typeface="Barlow Bold" pitchFamily="34" charset="-122"/>
                <a:cs typeface="Barlow Bold" pitchFamily="34" charset="-120"/>
              </a:rPr>
              <a:t>Testing and Refinement</a:t>
            </a:r>
            <a:endParaRPr lang="en-US" sz="4150" dirty="0"/>
          </a:p>
        </p:txBody>
      </p:sp>
      <p:pic>
        <p:nvPicPr>
          <p:cNvPr id="4" name="Image 1" descr="preencoded.png"/>
          <p:cNvPicPr>
            <a:picLocks noChangeAspect="1"/>
          </p:cNvPicPr>
          <p:nvPr/>
        </p:nvPicPr>
        <p:blipFill>
          <a:blip r:embed="rId4"/>
          <a:stretch>
            <a:fillRect/>
          </a:stretch>
        </p:blipFill>
        <p:spPr>
          <a:xfrm>
            <a:off x="709017" y="1689378"/>
            <a:ext cx="1012865" cy="2156460"/>
          </a:xfrm>
          <a:prstGeom prst="rect">
            <a:avLst/>
          </a:prstGeom>
        </p:spPr>
      </p:pic>
      <p:sp>
        <p:nvSpPr>
          <p:cNvPr id="5" name="Text 1"/>
          <p:cNvSpPr/>
          <p:nvPr/>
        </p:nvSpPr>
        <p:spPr>
          <a:xfrm>
            <a:off x="2025729" y="1891903"/>
            <a:ext cx="2665690" cy="333137"/>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ea typeface="Barlow Bold" pitchFamily="34" charset="-122"/>
                <a:cs typeface="Barlow Bold" pitchFamily="34" charset="-120"/>
              </a:rPr>
              <a:t>Unit Testing</a:t>
            </a:r>
            <a:endParaRPr lang="en-US" sz="2050" dirty="0"/>
          </a:p>
        </p:txBody>
      </p:sp>
      <p:sp>
        <p:nvSpPr>
          <p:cNvPr id="6" name="Text 2"/>
          <p:cNvSpPr/>
          <p:nvPr/>
        </p:nvSpPr>
        <p:spPr>
          <a:xfrm>
            <a:off x="2025729" y="2346484"/>
            <a:ext cx="6409253" cy="1296829"/>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Montserrat" pitchFamily="34" charset="0"/>
                <a:ea typeface="Montserrat" pitchFamily="34" charset="-122"/>
                <a:cs typeface="Montserrat" pitchFamily="34" charset="-120"/>
              </a:rPr>
              <a:t>Conduct thorough unit tests to evaluate the functionality of individual components like NLP models, user input handling, and response generation, ensuring each component performs as intended.</a:t>
            </a:r>
            <a:endParaRPr lang="en-US" sz="1550" dirty="0"/>
          </a:p>
        </p:txBody>
      </p:sp>
      <p:pic>
        <p:nvPicPr>
          <p:cNvPr id="7" name="Image 2" descr="preencoded.png"/>
          <p:cNvPicPr>
            <a:picLocks noChangeAspect="1"/>
          </p:cNvPicPr>
          <p:nvPr/>
        </p:nvPicPr>
        <p:blipFill>
          <a:blip r:embed="rId5"/>
          <a:stretch>
            <a:fillRect/>
          </a:stretch>
        </p:blipFill>
        <p:spPr>
          <a:xfrm>
            <a:off x="709017" y="3845838"/>
            <a:ext cx="1012865" cy="1832253"/>
          </a:xfrm>
          <a:prstGeom prst="rect">
            <a:avLst/>
          </a:prstGeom>
        </p:spPr>
      </p:pic>
      <p:sp>
        <p:nvSpPr>
          <p:cNvPr id="8" name="Text 3"/>
          <p:cNvSpPr/>
          <p:nvPr/>
        </p:nvSpPr>
        <p:spPr>
          <a:xfrm>
            <a:off x="2025729" y="4048363"/>
            <a:ext cx="2665690" cy="333137"/>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ea typeface="Barlow Bold" pitchFamily="34" charset="-122"/>
                <a:cs typeface="Barlow Bold" pitchFamily="34" charset="-120"/>
              </a:rPr>
              <a:t>User Testing</a:t>
            </a:r>
            <a:endParaRPr lang="en-US" sz="2050" dirty="0"/>
          </a:p>
        </p:txBody>
      </p:sp>
      <p:sp>
        <p:nvSpPr>
          <p:cNvPr id="9" name="Text 4"/>
          <p:cNvSpPr/>
          <p:nvPr/>
        </p:nvSpPr>
        <p:spPr>
          <a:xfrm>
            <a:off x="2025729" y="4502944"/>
            <a:ext cx="6409253" cy="972622"/>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Montserrat" pitchFamily="34" charset="0"/>
                <a:ea typeface="Montserrat" pitchFamily="34" charset="-122"/>
                <a:cs typeface="Montserrat" pitchFamily="34" charset="-120"/>
              </a:rPr>
              <a:t>Perform usability testing with real users to assess the bot's effectiveness, intuitiveness, and user experience, gathering valuable feedback for improvements.</a:t>
            </a:r>
            <a:endParaRPr lang="en-US" sz="1550" dirty="0"/>
          </a:p>
        </p:txBody>
      </p:sp>
      <p:pic>
        <p:nvPicPr>
          <p:cNvPr id="10" name="Image 3" descr="preencoded.png"/>
          <p:cNvPicPr>
            <a:picLocks noChangeAspect="1"/>
          </p:cNvPicPr>
          <p:nvPr/>
        </p:nvPicPr>
        <p:blipFill>
          <a:blip r:embed="rId6"/>
          <a:stretch>
            <a:fillRect/>
          </a:stretch>
        </p:blipFill>
        <p:spPr>
          <a:xfrm>
            <a:off x="709017" y="5678091"/>
            <a:ext cx="1012865" cy="1832253"/>
          </a:xfrm>
          <a:prstGeom prst="rect">
            <a:avLst/>
          </a:prstGeom>
        </p:spPr>
      </p:pic>
      <p:sp>
        <p:nvSpPr>
          <p:cNvPr id="11" name="Text 5"/>
          <p:cNvSpPr/>
          <p:nvPr/>
        </p:nvSpPr>
        <p:spPr>
          <a:xfrm>
            <a:off x="2025729" y="5880616"/>
            <a:ext cx="2665690" cy="333137"/>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ea typeface="Barlow Bold" pitchFamily="34" charset="-122"/>
                <a:cs typeface="Barlow Bold" pitchFamily="34" charset="-120"/>
              </a:rPr>
              <a:t>Feedback Loop</a:t>
            </a:r>
            <a:endParaRPr lang="en-US" sz="2050" dirty="0"/>
          </a:p>
        </p:txBody>
      </p:sp>
      <p:sp>
        <p:nvSpPr>
          <p:cNvPr id="12" name="Text 6"/>
          <p:cNvSpPr/>
          <p:nvPr/>
        </p:nvSpPr>
        <p:spPr>
          <a:xfrm>
            <a:off x="2025729" y="6335197"/>
            <a:ext cx="6409253" cy="972622"/>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Montserrat" pitchFamily="34" charset="0"/>
                <a:ea typeface="Montserrat" pitchFamily="34" charset="-122"/>
                <a:cs typeface="Montserrat" pitchFamily="34" charset="-120"/>
              </a:rPr>
              <a:t>Integrate user feedback and testing results to refine the bot's behavior, accuracy, and user experience, ensuring its continuous improvement and alignment with user needs.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5540" y="748903"/>
            <a:ext cx="7230428" cy="694730"/>
          </a:xfrm>
          <a:prstGeom prst="rect">
            <a:avLst/>
          </a:prstGeom>
          <a:noFill/>
          <a:ln/>
        </p:spPr>
        <p:txBody>
          <a:bodyPr wrap="none" lIns="0" tIns="0" rIns="0" bIns="0" rtlCol="0" anchor="t"/>
          <a:lstStyle/>
          <a:p>
            <a:pPr marL="0" indent="0">
              <a:lnSpc>
                <a:spcPts val="5450"/>
              </a:lnSpc>
              <a:buNone/>
            </a:pPr>
            <a:r>
              <a:rPr lang="en-US" sz="4350" b="1" dirty="0">
                <a:solidFill>
                  <a:srgbClr val="7068F4"/>
                </a:solidFill>
                <a:latin typeface="Barlow Bold" pitchFamily="34" charset="0"/>
                <a:ea typeface="Barlow Bold" pitchFamily="34" charset="-122"/>
                <a:cs typeface="Barlow Bold" pitchFamily="34" charset="-120"/>
              </a:rPr>
              <a:t>Deployment and Maintenance</a:t>
            </a:r>
            <a:endParaRPr lang="en-US" sz="4350" dirty="0"/>
          </a:p>
        </p:txBody>
      </p:sp>
      <p:sp>
        <p:nvSpPr>
          <p:cNvPr id="4" name="Shape 1"/>
          <p:cNvSpPr/>
          <p:nvPr/>
        </p:nvSpPr>
        <p:spPr>
          <a:xfrm>
            <a:off x="6225540" y="1760339"/>
            <a:ext cx="3727371" cy="3599378"/>
          </a:xfrm>
          <a:prstGeom prst="roundRect">
            <a:avLst>
              <a:gd name="adj" fmla="val 5281"/>
            </a:avLst>
          </a:prstGeom>
          <a:solidFill>
            <a:srgbClr val="EEEFF5"/>
          </a:solidFill>
          <a:ln/>
          <a:effectLst>
            <a:outerShdw blurRad="52070" dist="25400" dir="13500000" algn="bl" rotWithShape="0">
              <a:srgbClr val="FFFFFF">
                <a:alpha val="70000"/>
              </a:srgbClr>
            </a:outerShdw>
          </a:effectLst>
        </p:spPr>
      </p:sp>
      <p:sp>
        <p:nvSpPr>
          <p:cNvPr id="5" name="Text 2"/>
          <p:cNvSpPr/>
          <p:nvPr/>
        </p:nvSpPr>
        <p:spPr>
          <a:xfrm>
            <a:off x="6436638" y="1971437"/>
            <a:ext cx="2778681" cy="347305"/>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Barlow Bold" pitchFamily="34" charset="0"/>
                <a:ea typeface="Barlow Bold" pitchFamily="34" charset="-122"/>
                <a:cs typeface="Barlow Bold" pitchFamily="34" charset="-120"/>
              </a:rPr>
              <a:t>Deployment</a:t>
            </a:r>
            <a:endParaRPr lang="en-US" sz="2150" dirty="0"/>
          </a:p>
        </p:txBody>
      </p:sp>
      <p:sp>
        <p:nvSpPr>
          <p:cNvPr id="6" name="Text 3"/>
          <p:cNvSpPr/>
          <p:nvPr/>
        </p:nvSpPr>
        <p:spPr>
          <a:xfrm>
            <a:off x="6436638" y="2445425"/>
            <a:ext cx="3305175" cy="2027396"/>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Deploy the chatbot on the chosen platform (e.g., website, mobile app, or messaging service), ensuring seamless integration and accessibility for target users.</a:t>
            </a:r>
            <a:endParaRPr lang="en-US" sz="1650" dirty="0"/>
          </a:p>
        </p:txBody>
      </p:sp>
      <p:sp>
        <p:nvSpPr>
          <p:cNvPr id="7" name="Shape 4"/>
          <p:cNvSpPr/>
          <p:nvPr/>
        </p:nvSpPr>
        <p:spPr>
          <a:xfrm>
            <a:off x="10164008" y="1760339"/>
            <a:ext cx="3727371" cy="3599378"/>
          </a:xfrm>
          <a:prstGeom prst="roundRect">
            <a:avLst>
              <a:gd name="adj" fmla="val 5281"/>
            </a:avLst>
          </a:prstGeom>
          <a:solidFill>
            <a:srgbClr val="EEEFF5"/>
          </a:solidFill>
          <a:ln/>
          <a:effectLst>
            <a:outerShdw blurRad="52070" dist="25400" dir="13500000" algn="bl" rotWithShape="0">
              <a:srgbClr val="FFFFFF">
                <a:alpha val="70000"/>
              </a:srgbClr>
            </a:outerShdw>
          </a:effectLst>
        </p:spPr>
      </p:sp>
      <p:sp>
        <p:nvSpPr>
          <p:cNvPr id="8" name="Text 5"/>
          <p:cNvSpPr/>
          <p:nvPr/>
        </p:nvSpPr>
        <p:spPr>
          <a:xfrm>
            <a:off x="10375106" y="1971437"/>
            <a:ext cx="2778681" cy="347305"/>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Barlow Bold" pitchFamily="34" charset="0"/>
                <a:ea typeface="Barlow Bold" pitchFamily="34" charset="-122"/>
                <a:cs typeface="Barlow Bold" pitchFamily="34" charset="-120"/>
              </a:rPr>
              <a:t>Monitoring &amp; Updates</a:t>
            </a:r>
            <a:endParaRPr lang="en-US" sz="2150" dirty="0"/>
          </a:p>
        </p:txBody>
      </p:sp>
      <p:sp>
        <p:nvSpPr>
          <p:cNvPr id="9" name="Text 6"/>
          <p:cNvSpPr/>
          <p:nvPr/>
        </p:nvSpPr>
        <p:spPr>
          <a:xfrm>
            <a:off x="10375106" y="2445425"/>
            <a:ext cx="3305175" cy="2703195"/>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Continuously monitor bot performance, analyzing user interactions, response accuracy, and overall user satisfaction, making necessary updates to its knowledge base, algorithms, and conversational flow based on gathered data.</a:t>
            </a:r>
            <a:endParaRPr lang="en-US" sz="1650" dirty="0"/>
          </a:p>
        </p:txBody>
      </p:sp>
      <p:sp>
        <p:nvSpPr>
          <p:cNvPr id="10" name="Shape 7"/>
          <p:cNvSpPr/>
          <p:nvPr/>
        </p:nvSpPr>
        <p:spPr>
          <a:xfrm>
            <a:off x="6225540" y="5570815"/>
            <a:ext cx="7665720" cy="1909882"/>
          </a:xfrm>
          <a:prstGeom prst="roundRect">
            <a:avLst>
              <a:gd name="adj" fmla="val 9952"/>
            </a:avLst>
          </a:prstGeom>
          <a:solidFill>
            <a:srgbClr val="EEEFF5"/>
          </a:solidFill>
          <a:ln/>
          <a:effectLst>
            <a:outerShdw blurRad="52070" dist="25400" dir="13500000" algn="bl" rotWithShape="0">
              <a:srgbClr val="FFFFFF">
                <a:alpha val="70000"/>
              </a:srgbClr>
            </a:outerShdw>
          </a:effectLst>
        </p:spPr>
      </p:sp>
      <p:sp>
        <p:nvSpPr>
          <p:cNvPr id="11" name="Text 8"/>
          <p:cNvSpPr/>
          <p:nvPr/>
        </p:nvSpPr>
        <p:spPr>
          <a:xfrm>
            <a:off x="6436638" y="5781913"/>
            <a:ext cx="2778681" cy="347305"/>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Barlow Bold" pitchFamily="34" charset="0"/>
                <a:ea typeface="Barlow Bold" pitchFamily="34" charset="-122"/>
                <a:cs typeface="Barlow Bold" pitchFamily="34" charset="-120"/>
              </a:rPr>
              <a:t>Scalability</a:t>
            </a:r>
            <a:endParaRPr lang="en-US" sz="2150" dirty="0"/>
          </a:p>
        </p:txBody>
      </p:sp>
      <p:sp>
        <p:nvSpPr>
          <p:cNvPr id="12" name="Text 9"/>
          <p:cNvSpPr/>
          <p:nvPr/>
        </p:nvSpPr>
        <p:spPr>
          <a:xfrm>
            <a:off x="6436638" y="6255901"/>
            <a:ext cx="7243524" cy="1013698"/>
          </a:xfrm>
          <a:prstGeom prst="rect">
            <a:avLst/>
          </a:prstGeom>
          <a:noFill/>
          <a:ln/>
        </p:spPr>
        <p:txBody>
          <a:bodyPr wrap="square" lIns="0" tIns="0" rIns="0" bIns="0" rtlCol="0" anchor="t"/>
          <a:lstStyle/>
          <a:p>
            <a:pPr marL="0" indent="0">
              <a:lnSpc>
                <a:spcPts val="2650"/>
              </a:lnSpc>
              <a:buNone/>
            </a:pPr>
            <a:r>
              <a:rPr lang="en-US" sz="1650" dirty="0">
                <a:solidFill>
                  <a:srgbClr val="272525"/>
                </a:solidFill>
                <a:latin typeface="Montserrat" pitchFamily="34" charset="0"/>
                <a:ea typeface="Montserrat" pitchFamily="34" charset="-122"/>
                <a:cs typeface="Montserrat" pitchFamily="34" charset="-120"/>
              </a:rPr>
              <a:t>Design the architecture to accommodate increasing user volume and data demands, ensuring the chatbot can handle growing traffic and maintain consistent performance.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029653"/>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ea typeface="Barlow Bold" pitchFamily="34" charset="-122"/>
                <a:cs typeface="Barlow Bold" pitchFamily="34" charset="-120"/>
              </a:rPr>
              <a:t>Timeline</a:t>
            </a:r>
            <a:endParaRPr lang="en-US" sz="4450" dirty="0"/>
          </a:p>
        </p:txBody>
      </p:sp>
      <p:sp>
        <p:nvSpPr>
          <p:cNvPr id="4" name="Shape 1"/>
          <p:cNvSpPr/>
          <p:nvPr/>
        </p:nvSpPr>
        <p:spPr>
          <a:xfrm>
            <a:off x="6244709" y="2067282"/>
            <a:ext cx="7627382" cy="5132546"/>
          </a:xfrm>
          <a:prstGeom prst="roundRect">
            <a:avLst>
              <a:gd name="adj" fmla="val 3799"/>
            </a:avLst>
          </a:prstGeom>
          <a:noFill/>
          <a:ln w="7620">
            <a:solidFill>
              <a:srgbClr val="000000">
                <a:alpha val="8000"/>
              </a:srgbClr>
            </a:solidFill>
            <a:prstDash val="solid"/>
          </a:ln>
        </p:spPr>
      </p:sp>
      <p:sp>
        <p:nvSpPr>
          <p:cNvPr id="5" name="Shape 2"/>
          <p:cNvSpPr/>
          <p:nvPr/>
        </p:nvSpPr>
        <p:spPr>
          <a:xfrm>
            <a:off x="6252329" y="2074902"/>
            <a:ext cx="7612142" cy="621744"/>
          </a:xfrm>
          <a:prstGeom prst="rect">
            <a:avLst/>
          </a:prstGeom>
          <a:solidFill>
            <a:srgbClr val="FFFFFF">
              <a:alpha val="4000"/>
            </a:srgbClr>
          </a:solidFill>
          <a:ln/>
        </p:spPr>
      </p:sp>
      <p:sp>
        <p:nvSpPr>
          <p:cNvPr id="6" name="Text 3"/>
          <p:cNvSpPr/>
          <p:nvPr/>
        </p:nvSpPr>
        <p:spPr>
          <a:xfrm>
            <a:off x="6468904" y="2212419"/>
            <a:ext cx="33691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Week 1-2</a:t>
            </a:r>
            <a:endParaRPr lang="en-US" sz="1700" dirty="0"/>
          </a:p>
        </p:txBody>
      </p:sp>
      <p:sp>
        <p:nvSpPr>
          <p:cNvPr id="7" name="Text 4"/>
          <p:cNvSpPr/>
          <p:nvPr/>
        </p:nvSpPr>
        <p:spPr>
          <a:xfrm>
            <a:off x="10278785" y="2212419"/>
            <a:ext cx="33691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Project Planning and Design</a:t>
            </a:r>
            <a:endParaRPr lang="en-US" sz="1700" dirty="0"/>
          </a:p>
        </p:txBody>
      </p:sp>
      <p:sp>
        <p:nvSpPr>
          <p:cNvPr id="8" name="Shape 5"/>
          <p:cNvSpPr/>
          <p:nvPr/>
        </p:nvSpPr>
        <p:spPr>
          <a:xfrm>
            <a:off x="6252329" y="2696647"/>
            <a:ext cx="7612142" cy="621744"/>
          </a:xfrm>
          <a:prstGeom prst="rect">
            <a:avLst/>
          </a:prstGeom>
          <a:solidFill>
            <a:srgbClr val="000000">
              <a:alpha val="4000"/>
            </a:srgbClr>
          </a:solidFill>
          <a:ln/>
        </p:spPr>
      </p:sp>
      <p:sp>
        <p:nvSpPr>
          <p:cNvPr id="9" name="Text 6"/>
          <p:cNvSpPr/>
          <p:nvPr/>
        </p:nvSpPr>
        <p:spPr>
          <a:xfrm>
            <a:off x="6468904" y="2834164"/>
            <a:ext cx="33691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Week 3-4</a:t>
            </a:r>
            <a:endParaRPr lang="en-US" sz="1700" dirty="0"/>
          </a:p>
        </p:txBody>
      </p:sp>
      <p:sp>
        <p:nvSpPr>
          <p:cNvPr id="10" name="Text 7"/>
          <p:cNvSpPr/>
          <p:nvPr/>
        </p:nvSpPr>
        <p:spPr>
          <a:xfrm>
            <a:off x="10278785" y="2834164"/>
            <a:ext cx="33691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Setup and Tool Selection</a:t>
            </a:r>
            <a:endParaRPr lang="en-US" sz="1700" dirty="0"/>
          </a:p>
        </p:txBody>
      </p:sp>
      <p:sp>
        <p:nvSpPr>
          <p:cNvPr id="11" name="Shape 8"/>
          <p:cNvSpPr/>
          <p:nvPr/>
        </p:nvSpPr>
        <p:spPr>
          <a:xfrm>
            <a:off x="6252329" y="3318391"/>
            <a:ext cx="7612142" cy="968454"/>
          </a:xfrm>
          <a:prstGeom prst="rect">
            <a:avLst/>
          </a:prstGeom>
          <a:solidFill>
            <a:srgbClr val="FFFFFF">
              <a:alpha val="4000"/>
            </a:srgbClr>
          </a:solidFill>
          <a:ln/>
        </p:spPr>
      </p:sp>
      <p:sp>
        <p:nvSpPr>
          <p:cNvPr id="12" name="Text 9"/>
          <p:cNvSpPr/>
          <p:nvPr/>
        </p:nvSpPr>
        <p:spPr>
          <a:xfrm>
            <a:off x="6468904" y="3455908"/>
            <a:ext cx="33691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Week 5-6</a:t>
            </a:r>
            <a:endParaRPr lang="en-US" sz="1700" dirty="0"/>
          </a:p>
        </p:txBody>
      </p:sp>
      <p:sp>
        <p:nvSpPr>
          <p:cNvPr id="13" name="Text 10"/>
          <p:cNvSpPr/>
          <p:nvPr/>
        </p:nvSpPr>
        <p:spPr>
          <a:xfrm>
            <a:off x="10278785" y="3455908"/>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Development Phase 1 - Core Features</a:t>
            </a:r>
            <a:endParaRPr lang="en-US" sz="1700" dirty="0"/>
          </a:p>
        </p:txBody>
      </p:sp>
      <p:sp>
        <p:nvSpPr>
          <p:cNvPr id="14" name="Shape 11"/>
          <p:cNvSpPr/>
          <p:nvPr/>
        </p:nvSpPr>
        <p:spPr>
          <a:xfrm>
            <a:off x="6252329" y="4286845"/>
            <a:ext cx="7612142" cy="1315164"/>
          </a:xfrm>
          <a:prstGeom prst="rect">
            <a:avLst/>
          </a:prstGeom>
          <a:solidFill>
            <a:srgbClr val="000000">
              <a:alpha val="4000"/>
            </a:srgbClr>
          </a:solidFill>
          <a:ln/>
        </p:spPr>
      </p:sp>
      <p:sp>
        <p:nvSpPr>
          <p:cNvPr id="15" name="Text 12"/>
          <p:cNvSpPr/>
          <p:nvPr/>
        </p:nvSpPr>
        <p:spPr>
          <a:xfrm>
            <a:off x="6468904" y="4424363"/>
            <a:ext cx="33691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Week 7-8</a:t>
            </a:r>
            <a:endParaRPr lang="en-US" sz="1700" dirty="0"/>
          </a:p>
        </p:txBody>
      </p:sp>
      <p:sp>
        <p:nvSpPr>
          <p:cNvPr id="16" name="Text 13"/>
          <p:cNvSpPr/>
          <p:nvPr/>
        </p:nvSpPr>
        <p:spPr>
          <a:xfrm>
            <a:off x="10278785" y="4424363"/>
            <a:ext cx="3369112"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Development Phase 2 - Machine Learning and Advanced Features</a:t>
            </a:r>
            <a:endParaRPr lang="en-US" sz="1700" dirty="0"/>
          </a:p>
        </p:txBody>
      </p:sp>
      <p:sp>
        <p:nvSpPr>
          <p:cNvPr id="17" name="Shape 14"/>
          <p:cNvSpPr/>
          <p:nvPr/>
        </p:nvSpPr>
        <p:spPr>
          <a:xfrm>
            <a:off x="6252329" y="5602010"/>
            <a:ext cx="7612142" cy="621744"/>
          </a:xfrm>
          <a:prstGeom prst="rect">
            <a:avLst/>
          </a:prstGeom>
          <a:solidFill>
            <a:srgbClr val="FFFFFF">
              <a:alpha val="4000"/>
            </a:srgbClr>
          </a:solidFill>
          <a:ln/>
        </p:spPr>
      </p:sp>
      <p:sp>
        <p:nvSpPr>
          <p:cNvPr id="18" name="Text 15"/>
          <p:cNvSpPr/>
          <p:nvPr/>
        </p:nvSpPr>
        <p:spPr>
          <a:xfrm>
            <a:off x="6468904" y="5739527"/>
            <a:ext cx="33691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Week 9-10</a:t>
            </a:r>
            <a:endParaRPr lang="en-US" sz="1700" dirty="0"/>
          </a:p>
        </p:txBody>
      </p:sp>
      <p:sp>
        <p:nvSpPr>
          <p:cNvPr id="19" name="Text 16"/>
          <p:cNvSpPr/>
          <p:nvPr/>
        </p:nvSpPr>
        <p:spPr>
          <a:xfrm>
            <a:off x="10278785" y="5739527"/>
            <a:ext cx="33691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Testing Phase</a:t>
            </a:r>
            <a:endParaRPr lang="en-US" sz="1700" dirty="0"/>
          </a:p>
        </p:txBody>
      </p:sp>
      <p:sp>
        <p:nvSpPr>
          <p:cNvPr id="20" name="Shape 17"/>
          <p:cNvSpPr/>
          <p:nvPr/>
        </p:nvSpPr>
        <p:spPr>
          <a:xfrm>
            <a:off x="6252329" y="6223754"/>
            <a:ext cx="7612142" cy="968454"/>
          </a:xfrm>
          <a:prstGeom prst="rect">
            <a:avLst/>
          </a:prstGeom>
          <a:solidFill>
            <a:srgbClr val="000000">
              <a:alpha val="4000"/>
            </a:srgbClr>
          </a:solidFill>
          <a:ln/>
        </p:spPr>
      </p:sp>
      <p:sp>
        <p:nvSpPr>
          <p:cNvPr id="21" name="Text 18"/>
          <p:cNvSpPr/>
          <p:nvPr/>
        </p:nvSpPr>
        <p:spPr>
          <a:xfrm>
            <a:off x="6468904" y="6361271"/>
            <a:ext cx="336911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Week 11-12</a:t>
            </a:r>
            <a:endParaRPr lang="en-US" sz="1700" dirty="0"/>
          </a:p>
        </p:txBody>
      </p:sp>
      <p:sp>
        <p:nvSpPr>
          <p:cNvPr id="22" name="Text 19"/>
          <p:cNvSpPr/>
          <p:nvPr/>
        </p:nvSpPr>
        <p:spPr>
          <a:xfrm>
            <a:off x="10278785" y="6361271"/>
            <a:ext cx="3369112"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Deployment and Final Refinements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413" y="872014"/>
            <a:ext cx="5068014" cy="633532"/>
          </a:xfrm>
          <a:prstGeom prst="rect">
            <a:avLst/>
          </a:prstGeom>
          <a:noFill/>
          <a:ln/>
        </p:spPr>
        <p:txBody>
          <a:bodyPr wrap="none" lIns="0" tIns="0" rIns="0" bIns="0" rtlCol="0" anchor="t"/>
          <a:lstStyle/>
          <a:p>
            <a:pPr marL="0" indent="0">
              <a:lnSpc>
                <a:spcPts val="4950"/>
              </a:lnSpc>
              <a:buNone/>
            </a:pPr>
            <a:r>
              <a:rPr lang="en-US" sz="3950" b="1" dirty="0">
                <a:solidFill>
                  <a:srgbClr val="7068F4"/>
                </a:solidFill>
                <a:ea typeface="Barlow Bold" pitchFamily="34" charset="-122"/>
                <a:cs typeface="Barlow Bold" pitchFamily="34" charset="-120"/>
              </a:rPr>
              <a:t>Expected</a:t>
            </a:r>
            <a:r>
              <a:rPr lang="en-US" sz="3950" b="1" dirty="0">
                <a:solidFill>
                  <a:srgbClr val="7068F4"/>
                </a:solidFill>
                <a:latin typeface="Arial Rounded MT Bold" panose="020F0704030504030204" pitchFamily="34" charset="0"/>
                <a:ea typeface="Barlow Bold" pitchFamily="34" charset="-122"/>
                <a:cs typeface="Barlow Bold" pitchFamily="34" charset="-120"/>
              </a:rPr>
              <a:t> </a:t>
            </a:r>
            <a:r>
              <a:rPr lang="en-US" sz="3950" b="1" dirty="0">
                <a:solidFill>
                  <a:srgbClr val="7068F4"/>
                </a:solidFill>
                <a:ea typeface="Barlow Bold" pitchFamily="34" charset="-122"/>
                <a:cs typeface="Barlow Bold" pitchFamily="34" charset="-120"/>
              </a:rPr>
              <a:t>Outcomes</a:t>
            </a:r>
            <a:endParaRPr lang="en-US" sz="3950" dirty="0"/>
          </a:p>
        </p:txBody>
      </p:sp>
      <p:pic>
        <p:nvPicPr>
          <p:cNvPr id="4" name="Image 1" descr="preencoded.png"/>
          <p:cNvPicPr>
            <a:picLocks noChangeAspect="1"/>
          </p:cNvPicPr>
          <p:nvPr/>
        </p:nvPicPr>
        <p:blipFill>
          <a:blip r:embed="rId4"/>
          <a:stretch>
            <a:fillRect/>
          </a:stretch>
        </p:blipFill>
        <p:spPr>
          <a:xfrm>
            <a:off x="6160413" y="1794391"/>
            <a:ext cx="481370" cy="481370"/>
          </a:xfrm>
          <a:prstGeom prst="rect">
            <a:avLst/>
          </a:prstGeom>
        </p:spPr>
      </p:pic>
      <p:sp>
        <p:nvSpPr>
          <p:cNvPr id="5" name="Text 1"/>
          <p:cNvSpPr/>
          <p:nvPr/>
        </p:nvSpPr>
        <p:spPr>
          <a:xfrm>
            <a:off x="6160413" y="2468285"/>
            <a:ext cx="2534007" cy="316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Barlow Bold" pitchFamily="34" charset="0"/>
                <a:ea typeface="Barlow Bold" pitchFamily="34" charset="-122"/>
                <a:cs typeface="Barlow Bold" pitchFamily="34" charset="-120"/>
              </a:rPr>
              <a:t>Functional Chatbot</a:t>
            </a:r>
            <a:endParaRPr lang="en-US" sz="1950" dirty="0"/>
          </a:p>
        </p:txBody>
      </p:sp>
      <p:sp>
        <p:nvSpPr>
          <p:cNvPr id="6" name="Text 2"/>
          <p:cNvSpPr/>
          <p:nvPr/>
        </p:nvSpPr>
        <p:spPr>
          <a:xfrm>
            <a:off x="6160413" y="2900482"/>
            <a:ext cx="3753564" cy="1540669"/>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A fully developed chatbot capable of interacting with users and performing tasks (e.g., providing customer service, booking appointments, answering FAQs) in a natural and intuitive way.</a:t>
            </a:r>
            <a:endParaRPr lang="en-US" sz="1500" dirty="0"/>
          </a:p>
        </p:txBody>
      </p:sp>
      <p:pic>
        <p:nvPicPr>
          <p:cNvPr id="7" name="Image 2" descr="preencoded.png"/>
          <p:cNvPicPr>
            <a:picLocks noChangeAspect="1"/>
          </p:cNvPicPr>
          <p:nvPr/>
        </p:nvPicPr>
        <p:blipFill>
          <a:blip r:embed="rId5"/>
          <a:stretch>
            <a:fillRect/>
          </a:stretch>
        </p:blipFill>
        <p:spPr>
          <a:xfrm>
            <a:off x="10202823" y="1794391"/>
            <a:ext cx="481370" cy="481370"/>
          </a:xfrm>
          <a:prstGeom prst="rect">
            <a:avLst/>
          </a:prstGeom>
        </p:spPr>
      </p:pic>
      <p:sp>
        <p:nvSpPr>
          <p:cNvPr id="8" name="Text 3"/>
          <p:cNvSpPr/>
          <p:nvPr/>
        </p:nvSpPr>
        <p:spPr>
          <a:xfrm>
            <a:off x="10202823" y="2468285"/>
            <a:ext cx="3102769" cy="316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ea typeface="Barlow Bold" pitchFamily="34" charset="-122"/>
                <a:cs typeface="Barlow Bold" pitchFamily="34" charset="-120"/>
              </a:rPr>
              <a:t>Improved User Engagement</a:t>
            </a:r>
            <a:endParaRPr lang="en-US" sz="1950" dirty="0"/>
          </a:p>
        </p:txBody>
      </p:sp>
      <p:sp>
        <p:nvSpPr>
          <p:cNvPr id="9" name="Text 4"/>
          <p:cNvSpPr/>
          <p:nvPr/>
        </p:nvSpPr>
        <p:spPr>
          <a:xfrm>
            <a:off x="10202823" y="2900482"/>
            <a:ext cx="3753564" cy="1232535"/>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An interface that users find engaging and easy to use, with personalized, context-aware responses, ensuring a positive and interactive experience.</a:t>
            </a:r>
            <a:endParaRPr lang="en-US" sz="1500" dirty="0"/>
          </a:p>
        </p:txBody>
      </p:sp>
      <p:pic>
        <p:nvPicPr>
          <p:cNvPr id="10" name="Image 3" descr="preencoded.png"/>
          <p:cNvPicPr>
            <a:picLocks noChangeAspect="1"/>
          </p:cNvPicPr>
          <p:nvPr/>
        </p:nvPicPr>
        <p:blipFill>
          <a:blip r:embed="rId6"/>
          <a:stretch>
            <a:fillRect/>
          </a:stretch>
        </p:blipFill>
        <p:spPr>
          <a:xfrm>
            <a:off x="6160413" y="5018842"/>
            <a:ext cx="481370" cy="481370"/>
          </a:xfrm>
          <a:prstGeom prst="rect">
            <a:avLst/>
          </a:prstGeom>
        </p:spPr>
      </p:pic>
      <p:sp>
        <p:nvSpPr>
          <p:cNvPr id="11" name="Text 5"/>
          <p:cNvSpPr/>
          <p:nvPr/>
        </p:nvSpPr>
        <p:spPr>
          <a:xfrm>
            <a:off x="6160413" y="5692735"/>
            <a:ext cx="2693075" cy="316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Barlow Bold" pitchFamily="34" charset="0"/>
                <a:ea typeface="Barlow Bold" pitchFamily="34" charset="-122"/>
                <a:cs typeface="Barlow Bold" pitchFamily="34" charset="-120"/>
              </a:rPr>
              <a:t>Machine Learning Model</a:t>
            </a:r>
            <a:endParaRPr lang="en-US" sz="1950" dirty="0"/>
          </a:p>
        </p:txBody>
      </p:sp>
      <p:sp>
        <p:nvSpPr>
          <p:cNvPr id="12" name="Text 6"/>
          <p:cNvSpPr/>
          <p:nvPr/>
        </p:nvSpPr>
        <p:spPr>
          <a:xfrm>
            <a:off x="6160413" y="6124932"/>
            <a:ext cx="3753564" cy="1232535"/>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A continuously improving chatbot that learns from interactions to provide better responses, enhancing its accuracy and relevance over time.</a:t>
            </a:r>
            <a:endParaRPr lang="en-US" sz="1500" dirty="0"/>
          </a:p>
        </p:txBody>
      </p:sp>
      <p:pic>
        <p:nvPicPr>
          <p:cNvPr id="13" name="Image 4" descr="preencoded.png"/>
          <p:cNvPicPr>
            <a:picLocks noChangeAspect="1"/>
          </p:cNvPicPr>
          <p:nvPr/>
        </p:nvPicPr>
        <p:blipFill>
          <a:blip r:embed="rId7"/>
          <a:stretch>
            <a:fillRect/>
          </a:stretch>
        </p:blipFill>
        <p:spPr>
          <a:xfrm>
            <a:off x="10202823" y="5018842"/>
            <a:ext cx="481370" cy="481370"/>
          </a:xfrm>
          <a:prstGeom prst="rect">
            <a:avLst/>
          </a:prstGeom>
        </p:spPr>
      </p:pic>
      <p:sp>
        <p:nvSpPr>
          <p:cNvPr id="14" name="Text 7"/>
          <p:cNvSpPr/>
          <p:nvPr/>
        </p:nvSpPr>
        <p:spPr>
          <a:xfrm>
            <a:off x="10202823" y="5692735"/>
            <a:ext cx="2534007" cy="316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Barlow Bold" pitchFamily="34" charset="0"/>
                <a:ea typeface="Barlow Bold" pitchFamily="34" charset="-122"/>
                <a:cs typeface="Barlow Bold" pitchFamily="34" charset="-120"/>
              </a:rPr>
              <a:t>Deployed Solution</a:t>
            </a:r>
            <a:endParaRPr lang="en-US" sz="1950" dirty="0"/>
          </a:p>
        </p:txBody>
      </p:sp>
      <p:sp>
        <p:nvSpPr>
          <p:cNvPr id="15" name="Text 8"/>
          <p:cNvSpPr/>
          <p:nvPr/>
        </p:nvSpPr>
        <p:spPr>
          <a:xfrm>
            <a:off x="10202823" y="6124932"/>
            <a:ext cx="3753564" cy="1232535"/>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Montserrat" pitchFamily="34" charset="0"/>
                <a:ea typeface="Montserrat" pitchFamily="34" charset="-122"/>
                <a:cs typeface="Montserrat" pitchFamily="34" charset="-120"/>
              </a:rPr>
              <a:t>A live chatbot on a website or mobile application that users can interact with in real time, making it readily accessible and usable.</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820</Words>
  <Application>Microsoft Office PowerPoint</Application>
  <PresentationFormat>Custom</PresentationFormat>
  <Paragraphs>74</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 Rounded MT Bold</vt:lpstr>
      <vt:lpstr>Arial</vt:lpstr>
      <vt:lpstr>Barlow Bold</vt:lpstr>
      <vt:lpstr>Montserrat Bold</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ACER</cp:lastModifiedBy>
  <cp:revision>6</cp:revision>
  <dcterms:created xsi:type="dcterms:W3CDTF">2024-11-27T05:35:23Z</dcterms:created>
  <dcterms:modified xsi:type="dcterms:W3CDTF">2024-11-28T07:27:26Z</dcterms:modified>
</cp:coreProperties>
</file>